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5" r:id="rId3"/>
    <p:sldId id="258" r:id="rId4"/>
    <p:sldId id="279" r:id="rId5"/>
    <p:sldId id="280" r:id="rId6"/>
    <p:sldId id="281" r:id="rId7"/>
    <p:sldId id="282" r:id="rId8"/>
    <p:sldId id="283" r:id="rId9"/>
    <p:sldId id="284" r:id="rId10"/>
    <p:sldId id="259" r:id="rId11"/>
    <p:sldId id="274" r:id="rId12"/>
    <p:sldId id="275" r:id="rId13"/>
    <p:sldId id="276" r:id="rId14"/>
    <p:sldId id="277" r:id="rId15"/>
    <p:sldId id="278" r:id="rId16"/>
    <p:sldId id="260" r:id="rId17"/>
    <p:sldId id="268" r:id="rId18"/>
    <p:sldId id="269" r:id="rId19"/>
    <p:sldId id="270" r:id="rId20"/>
    <p:sldId id="271" r:id="rId21"/>
    <p:sldId id="272" r:id="rId22"/>
    <p:sldId id="273" r:id="rId23"/>
    <p:sldId id="261" r:id="rId24"/>
    <p:sldId id="263" r:id="rId25"/>
    <p:sldId id="264" r:id="rId26"/>
    <p:sldId id="262" r:id="rId27"/>
    <p:sldId id="265" r:id="rId28"/>
    <p:sldId id="266" r:id="rId29"/>
    <p:sldId id="26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42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48"/>
    <p:restoredTop sz="96327"/>
  </p:normalViewPr>
  <p:slideViewPr>
    <p:cSldViewPr snapToGrid="0" snapToObjects="1">
      <p:cViewPr varScale="1">
        <p:scale>
          <a:sx n="124" d="100"/>
          <a:sy n="124" d="100"/>
        </p:scale>
        <p:origin x="8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73175-31DB-6E47-BDE4-F968AA171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943638-CE0B-2A40-8BA9-711A7B9848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657DD-F4AC-554A-9D3E-DDEEF7760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C7EE-64DE-5845-82F2-5507CB619C33}" type="datetimeFigureOut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E8E16-D727-5D47-9FFC-B37BC46AE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308F8-B971-3943-BBD6-49E952C38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F2A7-DC01-DA4E-B60D-B841EF4C6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359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9101-5BB5-AA46-A3D1-9F51C1F4A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11B7FE-E412-6E4E-ACBC-08882F2F1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BDA34-1455-DE4C-BA77-0784BEDA9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C7EE-64DE-5845-82F2-5507CB619C33}" type="datetimeFigureOut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09B41-55A5-9B48-BEE5-692513728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8F865-1C49-D745-AEA4-D6CE86AD1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F2A7-DC01-DA4E-B60D-B841EF4C6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28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64BDBE-DB57-9A44-9467-BB7CAB7DEF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A0A9C9-781C-5641-9A73-78116A999D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EBE7A-EAB3-3441-9CE0-3059A1D94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C7EE-64DE-5845-82F2-5507CB619C33}" type="datetimeFigureOut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C261B-01F3-244A-B606-3F79BB012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FCFCC-8487-DB42-A5BB-B00D62815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F2A7-DC01-DA4E-B60D-B841EF4C6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359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9823F-B3C7-A046-B038-C68CE1844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74F04-664B-4444-88FC-EC8F93DDA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64BFA-ABAC-5642-AAA8-ABE2F012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C7EE-64DE-5845-82F2-5507CB619C33}" type="datetimeFigureOut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3AF80-3DAB-7642-AC61-E277F774B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86AAE-C2A3-014A-8B73-E4C301E78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F2A7-DC01-DA4E-B60D-B841EF4C6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46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1FFFA-13C4-7E4E-8F02-F5A91076B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74D5A-7406-0A47-B9DF-D9AC08838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829BE-BEE4-A04F-B52A-08FEBA89B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C7EE-64DE-5845-82F2-5507CB619C33}" type="datetimeFigureOut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EB75-2F0F-E644-8C08-7931A34AC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C715F-B73F-A84E-91D7-0DCD18768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F2A7-DC01-DA4E-B60D-B841EF4C6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29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C2054-C65C-A94F-8848-9E1FD4BD4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3420D-8FFE-5F4A-95A6-F6106D9B22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3314DC-7B14-704F-B059-BA83B284EA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3FCA71-E388-524F-BF02-1D213AC33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C7EE-64DE-5845-82F2-5507CB619C33}" type="datetimeFigureOut">
              <a:rPr lang="en-US" smtClean="0"/>
              <a:t>3/31/22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32A8E-D303-3946-940F-8213B0895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ADAAB9-6296-944F-AA89-F771FC754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F2A7-DC01-DA4E-B60D-B841EF4C6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19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96403-B70B-C046-B608-0D92A1B26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E88A5-0B76-E94A-A3EB-032A7CBFC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30206E-11A0-8345-AAD6-E676F5C0FB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2DB503-6E85-B04C-A5EB-EB22CE2823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312388-44BF-1F49-84A3-E93FD6CCE4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D6B099-7348-574A-BF09-9AF3D1AB2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C7EE-64DE-5845-82F2-5507CB619C33}" type="datetimeFigureOut">
              <a:rPr lang="en-US" smtClean="0"/>
              <a:t>3/31/22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982DFA-59CA-0A48-A893-534BE2402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A60B51-07D9-6F4D-93CE-E3B1F42F9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F2A7-DC01-DA4E-B60D-B841EF4C6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61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C90F5-0AC4-DE49-8E2A-2503C289B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F2EDE5-1EB0-0944-B863-53CC8C39A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C7EE-64DE-5845-82F2-5507CB619C33}" type="datetimeFigureOut">
              <a:rPr lang="en-US" smtClean="0"/>
              <a:t>3/31/22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C497DD-6B1B-3C43-9EBB-B908B8814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D4DA9-6A8D-B245-A92B-1F4BC8EF1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F2A7-DC01-DA4E-B60D-B841EF4C6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22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D4877D-868C-C441-AA86-29D105A04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C7EE-64DE-5845-82F2-5507CB619C33}" type="datetimeFigureOut">
              <a:rPr lang="en-US" smtClean="0"/>
              <a:t>3/31/22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D66F24-539D-7F4B-B2FA-80A083050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8A44E-A56B-0C4A-9BD7-D5959554C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F2A7-DC01-DA4E-B60D-B841EF4C6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89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AAC9E-7488-B647-9A0F-7F4287404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614FB-F0AD-644A-BE9C-BBC9508B5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F7080-0858-AD48-A98F-C78A7B38B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2F9659-3372-D940-BA4F-EED4BDD3F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C7EE-64DE-5845-82F2-5507CB619C33}" type="datetimeFigureOut">
              <a:rPr lang="en-US" smtClean="0"/>
              <a:t>3/31/22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0B6719-B427-964A-8713-CF92260ED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634EE1-A599-4B4D-A9B0-ED99468D0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F2A7-DC01-DA4E-B60D-B841EF4C6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17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51643-8736-654A-912C-7410AAEE2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71C46B-F3C1-8A4C-B535-8E5730BDB9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B922F4-463B-EA4D-9BCE-0A5FAA6138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F77641-71D9-8948-9C34-575496D2D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C7EE-64DE-5845-82F2-5507CB619C33}" type="datetimeFigureOut">
              <a:rPr lang="en-US" smtClean="0"/>
              <a:t>3/31/22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34CF6-5651-5447-B7C0-A67B9A19E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3D72AE-11D9-CE4E-8631-FF0A7122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F2A7-DC01-DA4E-B60D-B841EF4C6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34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0D2DB8-9095-E441-AFC8-F36E051AF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AFE30-74B3-4E43-8B0E-923427560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36DB7-7E40-2243-A687-CD187F890E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48C7EE-64DE-5845-82F2-5507CB619C33}" type="datetimeFigureOut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9D743-5ABD-8841-85BA-B50C6045AA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83756-E79F-8B42-A441-CC8B11AACA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82F2A7-DC01-DA4E-B60D-B841EF4C6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935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29CE87-CD85-BD4C-873E-FE91BB06A7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1383528"/>
            <a:ext cx="7721159" cy="3167510"/>
          </a:xfrm>
        </p:spPr>
        <p:txBody>
          <a:bodyPr anchor="b">
            <a:normAutofit/>
          </a:bodyPr>
          <a:lstStyle/>
          <a:p>
            <a:pPr algn="r"/>
            <a:r>
              <a:rPr lang="en-US" sz="9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Federation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8DCD0E-8C24-3148-B42D-7A0C2F583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91163" y="4582814"/>
            <a:ext cx="4623372" cy="451523"/>
          </a:xfrm>
        </p:spPr>
        <p:txBody>
          <a:bodyPr anchor="t">
            <a:normAutofit/>
          </a:bodyPr>
          <a:lstStyle/>
          <a:p>
            <a:pPr algn="r"/>
            <a:r>
              <a:rPr lang="en-US" b="1" i="1" dirty="0">
                <a:solidFill>
                  <a:srgbClr val="1C42FB"/>
                </a:solidFill>
              </a:rPr>
              <a:t>Summary of Materials (WP 3.1 )</a:t>
            </a:r>
          </a:p>
        </p:txBody>
      </p:sp>
      <p:pic>
        <p:nvPicPr>
          <p:cNvPr id="4" name="Picture 2" descr="DiRAC – Distributed Research utilising Advanced Computing">
            <a:extLst>
              <a:ext uri="{FF2B5EF4-FFF2-40B4-BE49-F238E27FC236}">
                <a16:creationId xmlns:a16="http://schemas.microsoft.com/office/drawing/2014/main" id="{2A2BB5F0-6895-5249-AA04-EDB502ABF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05707" y="623275"/>
            <a:ext cx="2621772" cy="114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28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52E11-7DA7-B54D-91D6-4587D3A431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5096" y="2981738"/>
            <a:ext cx="9144000" cy="104505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1C42FB"/>
                </a:solidFill>
              </a:rPr>
              <a:t>Astronomy / Cosmology</a:t>
            </a:r>
          </a:p>
        </p:txBody>
      </p:sp>
    </p:spTree>
    <p:extLst>
      <p:ext uri="{BB962C8B-B14F-4D97-AF65-F5344CB8AC3E}">
        <p14:creationId xmlns:p14="http://schemas.microsoft.com/office/powerpoint/2010/main" val="456303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8BBB3-4608-EE45-8A39-A3521D80E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211" y="966447"/>
            <a:ext cx="5534580" cy="564827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49263" indent="-439738"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Identification of exo-planets and exo-planet hosting stars are fundamental to astronomy </a:t>
            </a:r>
          </a:p>
          <a:p>
            <a:pPr marL="449263" indent="-439738"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Missions like Kepler gather various forms of data around stars in our universe (objects)</a:t>
            </a:r>
          </a:p>
          <a:p>
            <a:pPr marL="449263" indent="-439738"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Understanding their power density spectrum is key to locating interesting objects (exo-planet hosting stars) from their oscillations of spectrums and their maximal power </a:t>
            </a:r>
          </a:p>
          <a:p>
            <a:pPr marL="449263" indent="-439738"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However, these spectrums are often polluted with noise, making this process very hard</a:t>
            </a:r>
          </a:p>
          <a:p>
            <a:pPr marL="448945" indent="-439420"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Very deep convolutional autoencoder to remove noise in power density spectrums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E88C1C-1BD6-2843-BA40-7A1EA5305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434" y="1818542"/>
            <a:ext cx="6255346" cy="321989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B3263F6-4FE2-674F-ADF2-B1CADF64BDA3}"/>
              </a:ext>
            </a:extLst>
          </p:cNvPr>
          <p:cNvSpPr/>
          <p:nvPr/>
        </p:nvSpPr>
        <p:spPr>
          <a:xfrm>
            <a:off x="6148427" y="5061057"/>
            <a:ext cx="5829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Examples of original signals and their denoised counterparts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2ED1AE0-12E5-4421-878B-55231FBA1A57}"/>
              </a:ext>
            </a:extLst>
          </p:cNvPr>
          <p:cNvSpPr txBox="1">
            <a:spLocks/>
          </p:cNvSpPr>
          <p:nvPr/>
        </p:nvSpPr>
        <p:spPr>
          <a:xfrm>
            <a:off x="111210" y="181552"/>
            <a:ext cx="11348151" cy="66012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b="1" dirty="0">
                <a:solidFill>
                  <a:srgbClr val="7030A0"/>
                </a:solidFill>
              </a:rPr>
              <a:t>Denoising Power Density Spectrums</a:t>
            </a:r>
            <a:endParaRPr lang="en-US" sz="4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808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8BBB3-4608-EE45-8A39-A3521D80E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212" y="1033559"/>
            <a:ext cx="4168688" cy="5648271"/>
          </a:xfrm>
        </p:spPr>
        <p:txBody>
          <a:bodyPr>
            <a:normAutofit/>
          </a:bodyPr>
          <a:lstStyle/>
          <a:p>
            <a:pPr marL="449263" indent="-439738"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Radiative transfer model quantifies how the intensity changes along a ray</a:t>
            </a:r>
          </a:p>
          <a:p>
            <a:pPr marL="449263" indent="-439738"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model can be solved given boundary conditions at the inception of each ray</a:t>
            </a:r>
          </a:p>
          <a:p>
            <a:pPr marL="449263" indent="-439738"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aim of this work is to find a neural network to emulate the model, and to estimate uncertainty of intensity using multiple neural networks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3263F6-4FE2-674F-ADF2-B1CADF64BDA3}"/>
              </a:ext>
            </a:extLst>
          </p:cNvPr>
          <p:cNvSpPr/>
          <p:nvPr/>
        </p:nvSpPr>
        <p:spPr>
          <a:xfrm>
            <a:off x="6313608" y="5805637"/>
            <a:ext cx="4167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UQ Estimation Using Five Neural Networks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CED983-B61C-9D4E-8666-2817C97A5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914" y="1231434"/>
            <a:ext cx="6568143" cy="43951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120F3F2-3737-4913-9D1B-11A191B28E8E}"/>
              </a:ext>
            </a:extLst>
          </p:cNvPr>
          <p:cNvSpPr txBox="1">
            <a:spLocks/>
          </p:cNvSpPr>
          <p:nvPr/>
        </p:nvSpPr>
        <p:spPr>
          <a:xfrm>
            <a:off x="111210" y="181552"/>
            <a:ext cx="11348151" cy="66012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rgbClr val="7030A0"/>
                </a:solidFill>
              </a:rPr>
              <a:t>Uncertainty Estimation in Radiative Models</a:t>
            </a:r>
            <a:endParaRPr lang="en-US" sz="4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42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8BBB3-4608-EE45-8A39-A3521D80E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212" y="1100672"/>
            <a:ext cx="11763288" cy="256217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48945" indent="-439420">
              <a:lnSpc>
                <a:spcPct val="110000"/>
              </a:lnSpc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Square kilometer Array (SKA) will become operational in 2027</a:t>
            </a:r>
            <a:endParaRPr lang="en-US" sz="2200" dirty="0"/>
          </a:p>
          <a:p>
            <a:pPr marL="448945" indent="-439420">
              <a:lnSpc>
                <a:spcPct val="110000"/>
              </a:lnSpc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present, </a:t>
            </a: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simulational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studies help building the infrastructure for SKA </a:t>
            </a:r>
          </a:p>
          <a:p>
            <a:pPr marL="448945" indent="-439420">
              <a:lnSpc>
                <a:spcPct val="110000"/>
              </a:lnSpc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of the challenges is image classification of SKA data </a:t>
            </a:r>
          </a:p>
          <a:p>
            <a:pPr marL="448945" indent="-439420">
              <a:lnSpc>
                <a:spcPct val="110000"/>
              </a:lnSpc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Here, we use simulated datasets (mimicking 560MHz, mid-band telescope Integration)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48945" indent="-439420">
              <a:lnSpc>
                <a:spcPct val="110000"/>
              </a:lnSpc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use CNN to label them as active galactic nucleus (AGNs) or star forming galaxies (SFGs).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3263F6-4FE2-674F-ADF2-B1CADF64BDA3}"/>
              </a:ext>
            </a:extLst>
          </p:cNvPr>
          <p:cNvSpPr/>
          <p:nvPr/>
        </p:nvSpPr>
        <p:spPr>
          <a:xfrm>
            <a:off x="8024962" y="6174969"/>
            <a:ext cx="2844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Examples of AGNs and SFGs.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E7C0AB-28C1-0E45-B837-895ED8C1B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861" y="3807049"/>
            <a:ext cx="6402255" cy="273725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51E0D26-8668-4ACD-9BDC-53C19A7D3BFF}"/>
              </a:ext>
            </a:extLst>
          </p:cNvPr>
          <p:cNvSpPr txBox="1">
            <a:spLocks/>
          </p:cNvSpPr>
          <p:nvPr/>
        </p:nvSpPr>
        <p:spPr>
          <a:xfrm>
            <a:off x="111210" y="181552"/>
            <a:ext cx="11348151" cy="66012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rgbClr val="7030A0"/>
                </a:solidFill>
              </a:rPr>
              <a:t>Continuum Image Classification in SKA</a:t>
            </a:r>
            <a:endParaRPr lang="en-US" sz="4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641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8BBB3-4608-EE45-8A39-A3521D80E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212" y="1050338"/>
            <a:ext cx="11763288" cy="2562171"/>
          </a:xfrm>
        </p:spPr>
        <p:txBody>
          <a:bodyPr>
            <a:normAutofit/>
          </a:bodyPr>
          <a:lstStyle/>
          <a:p>
            <a:pPr marL="449263" indent="-439738"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Galaxy classification is a basic building block for astronomy</a:t>
            </a:r>
          </a:p>
          <a:p>
            <a:pPr marL="449263" indent="-439738"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Possible categories include: </a:t>
            </a: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'Disturbed', 'Merging', 'Round Smooth', 'Barred Spiral', 'Unbarred Tight Spiral', 'Unbarred Loose Spiral', 'Edge-on without Bulge', 'Edge-on with Bulge’</a:t>
            </a:r>
          </a:p>
          <a:p>
            <a:pPr marL="449263" indent="-439738"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use a CNN and a DNN to perform this classification </a:t>
            </a:r>
          </a:p>
          <a:p>
            <a:pPr marL="449263" indent="-439738"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complex cases can be built on this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A1F383-F610-4246-8B6D-6AB6940F2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92" y="3964438"/>
            <a:ext cx="6812708" cy="28554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77AA40-0EBF-7149-9255-512389ED4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300" y="2676021"/>
            <a:ext cx="2743200" cy="20974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4279DF-6AE5-4449-B89A-7E96943E2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695" y="4585472"/>
            <a:ext cx="3037116" cy="23065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578E91B-ADC3-8349-959F-5F50CC71BE7A}"/>
              </a:ext>
            </a:extLst>
          </p:cNvPr>
          <p:cNvSpPr/>
          <p:nvPr/>
        </p:nvSpPr>
        <p:spPr>
          <a:xfrm>
            <a:off x="565992" y="3624688"/>
            <a:ext cx="2140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Examples of Galaxies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6CF1E5-5727-3841-AEAA-78E4452088D0}"/>
              </a:ext>
            </a:extLst>
          </p:cNvPr>
          <p:cNvSpPr/>
          <p:nvPr/>
        </p:nvSpPr>
        <p:spPr>
          <a:xfrm>
            <a:off x="8124618" y="4461830"/>
            <a:ext cx="196727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Accuracy with CNN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4FFE1B-9442-8B4B-B724-8E3A1ABFD55A}"/>
              </a:ext>
            </a:extLst>
          </p:cNvPr>
          <p:cNvSpPr/>
          <p:nvPr/>
        </p:nvSpPr>
        <p:spPr>
          <a:xfrm>
            <a:off x="9737518" y="2492618"/>
            <a:ext cx="19865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Accuracy with DNN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8C7B61F-8B3F-4F39-B8B1-B522FFA06C87}"/>
              </a:ext>
            </a:extLst>
          </p:cNvPr>
          <p:cNvSpPr txBox="1">
            <a:spLocks/>
          </p:cNvSpPr>
          <p:nvPr/>
        </p:nvSpPr>
        <p:spPr>
          <a:xfrm>
            <a:off x="111210" y="181552"/>
            <a:ext cx="11348151" cy="66012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rgbClr val="7030A0"/>
                </a:solidFill>
              </a:rPr>
              <a:t>Galaxy Classification (CNN &amp; DNN)</a:t>
            </a:r>
            <a:endParaRPr lang="en-US" sz="4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378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8BBB3-4608-EE45-8A39-A3521D80E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212" y="1050338"/>
            <a:ext cx="11763288" cy="2562171"/>
          </a:xfrm>
        </p:spPr>
        <p:txBody>
          <a:bodyPr>
            <a:normAutofit/>
          </a:bodyPr>
          <a:lstStyle/>
          <a:p>
            <a:pPr marL="449263" indent="-439738"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Generation of realistic images of galaxies can help various tasks within astronomy</a:t>
            </a:r>
          </a:p>
          <a:p>
            <a:pPr marL="449263" indent="-439738"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use a slimmed down version of the Galaxy-10 dataset with five classes: </a:t>
            </a:r>
            <a:r>
              <a:rPr lang="en-GB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'Disturbed', 'Merging', 'Round Smooth', 'Barred Spiral', 'Edge-on without Bulge'</a:t>
            </a:r>
            <a:endParaRPr lang="en-US" sz="24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49263" indent="-439738"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use a Variational Autoencoder (VAE) to generate synthetic images</a:t>
            </a:r>
          </a:p>
          <a:p>
            <a:pPr marL="449263" indent="-439738"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complex cases can be built on this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44EC8E-BA9B-5348-9D5A-EDE61950F3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03" b="4543"/>
          <a:stretch/>
        </p:blipFill>
        <p:spPr>
          <a:xfrm>
            <a:off x="2444993" y="3624688"/>
            <a:ext cx="3484256" cy="3111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81B06B-EC71-984D-89C0-9E2AB7CAD5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32" b="3513"/>
          <a:stretch/>
        </p:blipFill>
        <p:spPr>
          <a:xfrm>
            <a:off x="6094266" y="3624688"/>
            <a:ext cx="3427968" cy="3111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9D5C0DE-2DF0-C347-8757-E861E728CF31}"/>
              </a:ext>
            </a:extLst>
          </p:cNvPr>
          <p:cNvSpPr/>
          <p:nvPr/>
        </p:nvSpPr>
        <p:spPr>
          <a:xfrm>
            <a:off x="302345" y="6158230"/>
            <a:ext cx="29248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Traversal along with two axes</a:t>
            </a:r>
          </a:p>
          <a:p>
            <a:r>
              <a:rPr lang="en-GB" dirty="0">
                <a:solidFill>
                  <a:srgbClr val="FF0000"/>
                </a:solidFill>
              </a:rPr>
              <a:t>in the 2D latent space in AE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46048C-0BE1-234E-BDAD-F5C5360FABE6}"/>
              </a:ext>
            </a:extLst>
          </p:cNvPr>
          <p:cNvSpPr/>
          <p:nvPr/>
        </p:nvSpPr>
        <p:spPr>
          <a:xfrm>
            <a:off x="9371069" y="6030117"/>
            <a:ext cx="29248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Traversal along with two axes</a:t>
            </a:r>
          </a:p>
          <a:p>
            <a:r>
              <a:rPr lang="en-GB" dirty="0">
                <a:solidFill>
                  <a:srgbClr val="FF0000"/>
                </a:solidFill>
              </a:rPr>
              <a:t>in the 2D latent space in VAE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87F039D-A584-40A6-BC47-B19FC97B9FF3}"/>
              </a:ext>
            </a:extLst>
          </p:cNvPr>
          <p:cNvSpPr txBox="1">
            <a:spLocks/>
          </p:cNvSpPr>
          <p:nvPr/>
        </p:nvSpPr>
        <p:spPr>
          <a:xfrm>
            <a:off x="111210" y="181552"/>
            <a:ext cx="11348151" cy="66012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rgbClr val="7030A0"/>
                </a:solidFill>
              </a:rPr>
              <a:t>Galaxy Image Generation</a:t>
            </a:r>
            <a:endParaRPr lang="en-US" sz="4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096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52E11-7DA7-B54D-91D6-4587D3A431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5096" y="2981738"/>
            <a:ext cx="9144000" cy="104505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1C42FB"/>
                </a:solidFill>
              </a:rPr>
              <a:t>Physics</a:t>
            </a:r>
          </a:p>
        </p:txBody>
      </p:sp>
    </p:spTree>
    <p:extLst>
      <p:ext uri="{BB962C8B-B14F-4D97-AF65-F5344CB8AC3E}">
        <p14:creationId xmlns:p14="http://schemas.microsoft.com/office/powerpoint/2010/main" val="1352100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8BBB3-4608-EE45-8A39-A3521D80E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210" y="1036876"/>
            <a:ext cx="5851201" cy="2563574"/>
          </a:xfrm>
        </p:spPr>
        <p:txBody>
          <a:bodyPr>
            <a:noAutofit/>
          </a:bodyPr>
          <a:lstStyle/>
          <a:p>
            <a:pPr marL="449263" indent="-439738"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Ising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</a:t>
            </a:r>
          </a:p>
          <a:p>
            <a:pPr marL="906463" lvl="2" indent="-439738">
              <a:spcBef>
                <a:spcPts val="900"/>
              </a:spcBef>
              <a:buClr>
                <a:srgbClr val="C00000"/>
              </a:buClr>
              <a:buSzPct val="120000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mechanical model</a:t>
            </a:r>
          </a:p>
          <a:p>
            <a:pPr marL="906463" lvl="2" indent="-439738">
              <a:spcBef>
                <a:spcPts val="900"/>
              </a:spcBef>
              <a:buClr>
                <a:srgbClr val="C00000"/>
              </a:buClr>
              <a:buSzPct val="120000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Useful for magnetic models</a:t>
            </a:r>
          </a:p>
          <a:p>
            <a:pPr marL="906463" lvl="2" indent="-439738">
              <a:spcBef>
                <a:spcPts val="900"/>
              </a:spcBef>
              <a:buClr>
                <a:srgbClr val="C00000"/>
              </a:buClr>
              <a:buSzPct val="120000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Consists of discrete variables to represent magnetic dipole moments (+1 or -1) </a:t>
            </a:r>
          </a:p>
          <a:p>
            <a:pPr marL="906463" lvl="2" indent="-439738">
              <a:spcBef>
                <a:spcPts val="900"/>
              </a:spcBef>
              <a:buClr>
                <a:srgbClr val="C00000"/>
              </a:buClr>
              <a:buSzPct val="120000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Determining the phases (either as ferro or para-magnetic is a critical part of this model </a:t>
            </a:r>
          </a:p>
          <a:p>
            <a:pPr marL="906463" lvl="2" indent="-439738">
              <a:spcBef>
                <a:spcPts val="900"/>
              </a:spcBef>
              <a:buClr>
                <a:srgbClr val="C00000"/>
              </a:buClr>
              <a:buSzPct val="120000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a robust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Ising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 is a challenge with discrete variables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E674A4B-4837-F848-85AA-D70C67DA5CB1}"/>
              </a:ext>
            </a:extLst>
          </p:cNvPr>
          <p:cNvSpPr txBox="1">
            <a:spLocks/>
          </p:cNvSpPr>
          <p:nvPr/>
        </p:nvSpPr>
        <p:spPr>
          <a:xfrm>
            <a:off x="6204687" y="982298"/>
            <a:ext cx="5851201" cy="2477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9263" indent="-439738"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Approach</a:t>
            </a:r>
          </a:p>
          <a:p>
            <a:pPr marL="906463" lvl="2" indent="-439738">
              <a:spcBef>
                <a:spcPts val="900"/>
              </a:spcBef>
              <a:buClr>
                <a:srgbClr val="C00000"/>
              </a:buClr>
              <a:buSzPct val="120000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ML model for these phases of magnetic materials data will be useful to expedite this task if images are used instead of discrete models </a:t>
            </a:r>
          </a:p>
          <a:p>
            <a:pPr marL="906463" lvl="2" indent="-439738">
              <a:spcBef>
                <a:spcPts val="900"/>
              </a:spcBef>
              <a:buClr>
                <a:srgbClr val="C00000"/>
              </a:buClr>
              <a:buSzPct val="120000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example builds a 2D-CNN model to do this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35680F-2E8C-EB49-9C61-B74E1D9FD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689" y="3934108"/>
            <a:ext cx="4628896" cy="251282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B072FC0-6558-4A64-B3DE-905158EA408E}"/>
              </a:ext>
            </a:extLst>
          </p:cNvPr>
          <p:cNvSpPr txBox="1">
            <a:spLocks/>
          </p:cNvSpPr>
          <p:nvPr/>
        </p:nvSpPr>
        <p:spPr>
          <a:xfrm>
            <a:off x="111210" y="181552"/>
            <a:ext cx="11348151" cy="66012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rgbClr val="7030A0"/>
                </a:solidFill>
              </a:rPr>
              <a:t>Phase Classification of Magnetic Materials</a:t>
            </a:r>
          </a:p>
        </p:txBody>
      </p:sp>
    </p:spTree>
    <p:extLst>
      <p:ext uri="{BB962C8B-B14F-4D97-AF65-F5344CB8AC3E}">
        <p14:creationId xmlns:p14="http://schemas.microsoft.com/office/powerpoint/2010/main" val="627564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8BBB3-4608-EE45-8A39-A3521D80E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210" y="1036876"/>
            <a:ext cx="5851201" cy="3156202"/>
          </a:xfrm>
        </p:spPr>
        <p:txBody>
          <a:bodyPr>
            <a:noAutofit/>
          </a:bodyPr>
          <a:lstStyle/>
          <a:p>
            <a:pPr marL="449263" indent="-439738"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of Noise</a:t>
            </a:r>
          </a:p>
          <a:p>
            <a:pPr marL="906463" lvl="2" indent="-439738">
              <a:spcBef>
                <a:spcPts val="900"/>
              </a:spcBef>
              <a:buClr>
                <a:srgbClr val="C00000"/>
              </a:buClr>
              <a:buSzPct val="120000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Surfaces of many particles of surfaces are extremely rough</a:t>
            </a:r>
          </a:p>
          <a:p>
            <a:pPr marL="906463" lvl="2" indent="-439738">
              <a:spcBef>
                <a:spcPts val="900"/>
              </a:spcBef>
              <a:buClr>
                <a:srgbClr val="C00000"/>
              </a:buClr>
              <a:buSzPct val="120000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imperfectness cause interreference patterns, called speckle, in many imaging modalities</a:t>
            </a:r>
          </a:p>
          <a:p>
            <a:pPr marL="906463" lvl="2" indent="-439738">
              <a:spcBef>
                <a:spcPts val="900"/>
              </a:spcBef>
              <a:buClr>
                <a:srgbClr val="C00000"/>
              </a:buClr>
              <a:buSzPct val="120000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speckles become integrated part of the images, and becomes noise</a:t>
            </a:r>
          </a:p>
          <a:p>
            <a:pPr marL="906463" lvl="2" indent="-439738">
              <a:spcBef>
                <a:spcPts val="900"/>
              </a:spcBef>
              <a:buClr>
                <a:srgbClr val="C00000"/>
              </a:buClr>
              <a:buSzPct val="120000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Denoising them using conventional techniques require sophisticated models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E674A4B-4837-F848-85AA-D70C67DA5CB1}"/>
              </a:ext>
            </a:extLst>
          </p:cNvPr>
          <p:cNvSpPr txBox="1">
            <a:spLocks/>
          </p:cNvSpPr>
          <p:nvPr/>
        </p:nvSpPr>
        <p:spPr>
          <a:xfrm>
            <a:off x="6340799" y="1036876"/>
            <a:ext cx="5851201" cy="178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9263" indent="-439738"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Approach</a:t>
            </a:r>
          </a:p>
          <a:p>
            <a:pPr marL="906463" lvl="2" indent="-439738">
              <a:spcBef>
                <a:spcPts val="900"/>
              </a:spcBef>
              <a:buClr>
                <a:srgbClr val="C00000"/>
              </a:buClr>
              <a:buSzPct val="120000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model this problem as a reconstruction problem </a:t>
            </a:r>
          </a:p>
          <a:p>
            <a:pPr marL="906463" lvl="2" indent="-439738">
              <a:spcBef>
                <a:spcPts val="900"/>
              </a:spcBef>
              <a:buClr>
                <a:srgbClr val="C00000"/>
              </a:buClr>
              <a:buSzPct val="120000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use an autoencoder for this purpose and thereby removing the noise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8D40E7-0C91-B849-A33C-49987D5E6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078" y="3429000"/>
            <a:ext cx="5408641" cy="307015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F97EDC3-0249-4BAA-B87C-9817F315A566}"/>
              </a:ext>
            </a:extLst>
          </p:cNvPr>
          <p:cNvSpPr txBox="1">
            <a:spLocks/>
          </p:cNvSpPr>
          <p:nvPr/>
        </p:nvSpPr>
        <p:spPr>
          <a:xfrm>
            <a:off x="111210" y="181552"/>
            <a:ext cx="11348151" cy="66012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rgbClr val="7030A0"/>
                </a:solidFill>
              </a:rPr>
              <a:t>Denoising EM Data</a:t>
            </a:r>
            <a:endParaRPr lang="en-US" sz="4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287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8BBB3-4608-EE45-8A39-A3521D80E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210" y="1036876"/>
            <a:ext cx="6214434" cy="5639572"/>
          </a:xfrm>
        </p:spPr>
        <p:txBody>
          <a:bodyPr>
            <a:normAutofit/>
          </a:bodyPr>
          <a:lstStyle/>
          <a:p>
            <a:pPr marL="449263" indent="-439738"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Gravitational waves are disturbances in the curvature of space time, generated by large masses (such as planets / stars)</a:t>
            </a:r>
          </a:p>
          <a:p>
            <a:pPr marL="449263" indent="-439738"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are then propagated as waves outward from their source, at the speed of light</a:t>
            </a:r>
          </a:p>
          <a:p>
            <a:pPr marL="449263" indent="-439738"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Although they ripple, in real scenario most signals are obtained with noise</a:t>
            </a:r>
          </a:p>
          <a:p>
            <a:pPr marL="449263" indent="-439738"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Hence, they cannot be visually distinguished from noise signals.</a:t>
            </a:r>
          </a:p>
          <a:p>
            <a:pPr marL="449263" indent="-439738"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classify these waves and pure noise signals using 1D convolutional and dense layers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AE2474-2CE9-BB45-9DF7-1A41D3CE3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890" y="1272905"/>
            <a:ext cx="4656710" cy="27788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A818F25-24B2-914B-91D9-A72FF504711A}"/>
              </a:ext>
            </a:extLst>
          </p:cNvPr>
          <p:cNvSpPr/>
          <p:nvPr/>
        </p:nvSpPr>
        <p:spPr>
          <a:xfrm>
            <a:off x="7493739" y="841675"/>
            <a:ext cx="4167488" cy="36933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GB" dirty="0">
                <a:solidFill>
                  <a:srgbClr val="FF0000"/>
                </a:solidFill>
              </a:rPr>
              <a:t>Examples of Gravitational Waves and Noise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B734F1B-6758-E14F-9E01-0B007BB5B5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739"/>
          <a:stretch/>
        </p:blipFill>
        <p:spPr>
          <a:xfrm>
            <a:off x="7410899" y="4690261"/>
            <a:ext cx="2074025" cy="14714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18E31B-AF5E-8447-8A18-9B18067E29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261"/>
          <a:stretch/>
        </p:blipFill>
        <p:spPr>
          <a:xfrm>
            <a:off x="9484924" y="4690261"/>
            <a:ext cx="2074025" cy="157755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8EA1E54-F34E-6746-BB12-745E53692B74}"/>
              </a:ext>
            </a:extLst>
          </p:cNvPr>
          <p:cNvSpPr/>
          <p:nvPr/>
        </p:nvSpPr>
        <p:spPr>
          <a:xfrm>
            <a:off x="8190115" y="4298269"/>
            <a:ext cx="2768258" cy="36933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GB" dirty="0">
                <a:solidFill>
                  <a:srgbClr val="FF0000"/>
                </a:solidFill>
              </a:rPr>
              <a:t>Examples of False Negatives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8CA1F9-58F1-41D1-AAE7-C6FF7FB6002E}"/>
              </a:ext>
            </a:extLst>
          </p:cNvPr>
          <p:cNvSpPr txBox="1">
            <a:spLocks/>
          </p:cNvSpPr>
          <p:nvPr/>
        </p:nvSpPr>
        <p:spPr>
          <a:xfrm>
            <a:off x="111210" y="181552"/>
            <a:ext cx="11348151" cy="66012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rgbClr val="7030A0"/>
                </a:solidFill>
              </a:rPr>
              <a:t>Classifying Gravitational Waves</a:t>
            </a:r>
            <a:endParaRPr lang="en-US" sz="4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112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F239AF1-C120-AE4C-BF0D-AE7A4DD2737E}"/>
              </a:ext>
            </a:extLst>
          </p:cNvPr>
          <p:cNvSpPr txBox="1">
            <a:spLocks/>
          </p:cNvSpPr>
          <p:nvPr/>
        </p:nvSpPr>
        <p:spPr>
          <a:xfrm>
            <a:off x="111210" y="181552"/>
            <a:ext cx="12186955" cy="66012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 of Contents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C49E71-B76C-3A4A-B715-D349DC594753}"/>
              </a:ext>
            </a:extLst>
          </p:cNvPr>
          <p:cNvSpPr/>
          <p:nvPr/>
        </p:nvSpPr>
        <p:spPr>
          <a:xfrm>
            <a:off x="6321331" y="1436479"/>
            <a:ext cx="24918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Aft>
                <a:spcPts val="400"/>
              </a:spcAft>
            </a:pPr>
            <a:r>
              <a:rPr lang="en-GB" sz="3200" b="1" spc="-100" dirty="0">
                <a:solidFill>
                  <a:srgbClr val="1E5D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► Physics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41B794-73AF-DA41-B048-66517BD2A356}"/>
              </a:ext>
            </a:extLst>
          </p:cNvPr>
          <p:cNvSpPr/>
          <p:nvPr/>
        </p:nvSpPr>
        <p:spPr>
          <a:xfrm>
            <a:off x="331267" y="1436772"/>
            <a:ext cx="46626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Aft>
                <a:spcPts val="400"/>
              </a:spcAft>
            </a:pPr>
            <a:r>
              <a:rPr lang="en-GB" sz="3200" b="1" spc="-1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► Materials Sciences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50FFCA-5542-2F4E-9A4C-C15D2C3C685B}"/>
              </a:ext>
            </a:extLst>
          </p:cNvPr>
          <p:cNvSpPr/>
          <p:nvPr/>
        </p:nvSpPr>
        <p:spPr>
          <a:xfrm>
            <a:off x="6315756" y="3818785"/>
            <a:ext cx="27520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Aft>
                <a:spcPts val="400"/>
              </a:spcAft>
            </a:pPr>
            <a:r>
              <a:rPr lang="en-GB" sz="3200" b="1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► Healthcare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70CC28-7A45-7943-B7BA-7AC7B379DE12}"/>
              </a:ext>
            </a:extLst>
          </p:cNvPr>
          <p:cNvSpPr/>
          <p:nvPr/>
        </p:nvSpPr>
        <p:spPr>
          <a:xfrm>
            <a:off x="329410" y="4055338"/>
            <a:ext cx="51644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Aft>
                <a:spcPts val="400"/>
              </a:spcAft>
            </a:pPr>
            <a:r>
              <a:rPr lang="en-GB" sz="3200" b="1" spc="-1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► Astronomy/Cosmology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B2FB3A-38AA-3B46-85B5-D879A4089E7D}"/>
              </a:ext>
            </a:extLst>
          </p:cNvPr>
          <p:cNvSpPr/>
          <p:nvPr/>
        </p:nvSpPr>
        <p:spPr>
          <a:xfrm>
            <a:off x="6315756" y="5318007"/>
            <a:ext cx="51644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Aft>
                <a:spcPts val="400"/>
              </a:spcAft>
            </a:pPr>
            <a:r>
              <a:rPr lang="en-GB" sz="3200" b="1" spc="-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► Fusion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9C1F41-F8E3-154C-8E53-7AEA8D73262E}"/>
              </a:ext>
            </a:extLst>
          </p:cNvPr>
          <p:cNvSpPr txBox="1"/>
          <p:nvPr/>
        </p:nvSpPr>
        <p:spPr>
          <a:xfrm>
            <a:off x="775010" y="1959683"/>
            <a:ext cx="473926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◆ Element Detection in Muon Spectroscopy</a:t>
            </a:r>
          </a:p>
          <a:p>
            <a:r>
              <a:rPr lang="en-US" b="1" dirty="0">
                <a:solidFill>
                  <a:srgbClr val="00B050"/>
                </a:solidFill>
              </a:rPr>
              <a:t>◆ Predicting Beam Profile in Synchrotron Beam</a:t>
            </a:r>
          </a:p>
          <a:p>
            <a:r>
              <a:rPr lang="en-US" b="1" dirty="0">
                <a:solidFill>
                  <a:srgbClr val="00B050"/>
                </a:solidFill>
              </a:rPr>
              <a:t>◆ Inelastic Neutron Scattering Classification</a:t>
            </a:r>
          </a:p>
          <a:p>
            <a:r>
              <a:rPr lang="en-US" b="1" dirty="0">
                <a:solidFill>
                  <a:srgbClr val="00B050"/>
                </a:solidFill>
              </a:rPr>
              <a:t>◆ Generating Graphene EM Images  (GANs)</a:t>
            </a:r>
          </a:p>
          <a:p>
            <a:r>
              <a:rPr lang="en-US" b="1" dirty="0">
                <a:solidFill>
                  <a:srgbClr val="00B050"/>
                </a:solidFill>
              </a:rPr>
              <a:t>◆ Generating Graphene EM Images  (VAEs)</a:t>
            </a:r>
          </a:p>
          <a:p>
            <a:r>
              <a:rPr lang="en-US" b="1" dirty="0">
                <a:solidFill>
                  <a:srgbClr val="00B050"/>
                </a:solidFill>
              </a:rPr>
              <a:t>◆ Band Gap Regression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40270B-CBC1-3B44-BAFA-33F5A241976F}"/>
              </a:ext>
            </a:extLst>
          </p:cNvPr>
          <p:cNvSpPr txBox="1"/>
          <p:nvPr/>
        </p:nvSpPr>
        <p:spPr>
          <a:xfrm>
            <a:off x="754567" y="4518775"/>
            <a:ext cx="473926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9F43E2"/>
                </a:solidFill>
              </a:rPr>
              <a:t>◆ Denoising Power Density Spectrums</a:t>
            </a:r>
          </a:p>
          <a:p>
            <a:r>
              <a:rPr lang="en-US" b="1" dirty="0">
                <a:solidFill>
                  <a:srgbClr val="9F43E2"/>
                </a:solidFill>
              </a:rPr>
              <a:t>◆ Uncertainty Estimation in Radiative Models</a:t>
            </a:r>
          </a:p>
          <a:p>
            <a:r>
              <a:rPr lang="en-US" b="1" dirty="0">
                <a:solidFill>
                  <a:srgbClr val="9F43E2"/>
                </a:solidFill>
              </a:rPr>
              <a:t>◆ Continuum Image Classification in SKA</a:t>
            </a:r>
          </a:p>
          <a:p>
            <a:r>
              <a:rPr lang="en-US" b="1" dirty="0">
                <a:solidFill>
                  <a:srgbClr val="9F43E2"/>
                </a:solidFill>
              </a:rPr>
              <a:t>◆ Galaxy Classification (CNN)</a:t>
            </a:r>
          </a:p>
          <a:p>
            <a:r>
              <a:rPr lang="en-US" b="1" dirty="0">
                <a:solidFill>
                  <a:srgbClr val="9F43E2"/>
                </a:solidFill>
              </a:rPr>
              <a:t>◆ Galaxy Classification (DNN)</a:t>
            </a:r>
          </a:p>
          <a:p>
            <a:r>
              <a:rPr lang="en-US" b="1" dirty="0">
                <a:solidFill>
                  <a:srgbClr val="9F43E2"/>
                </a:solidFill>
              </a:rPr>
              <a:t>◆ Galaxy </a:t>
            </a:r>
            <a:r>
              <a:rPr lang="en-US" b="1">
                <a:solidFill>
                  <a:srgbClr val="9F43E2"/>
                </a:solidFill>
              </a:rPr>
              <a:t>Image Generation</a:t>
            </a:r>
            <a:endParaRPr lang="en-US" b="1" dirty="0">
              <a:solidFill>
                <a:srgbClr val="9F43E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F7D3D5-9E1E-C043-A3AE-9EB22370A35D}"/>
              </a:ext>
            </a:extLst>
          </p:cNvPr>
          <p:cNvSpPr txBox="1"/>
          <p:nvPr/>
        </p:nvSpPr>
        <p:spPr>
          <a:xfrm>
            <a:off x="6765073" y="1915504"/>
            <a:ext cx="521505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◆ Phase Classification Magnetic Materials</a:t>
            </a:r>
          </a:p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◆ Denoising EM Data</a:t>
            </a:r>
          </a:p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◆ Classifying Gravitational Waves</a:t>
            </a:r>
          </a:p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◆ Predicting Masses in Gravitational Waves</a:t>
            </a:r>
          </a:p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◆ Particle Segmentation</a:t>
            </a:r>
          </a:p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◆ Detailed Particle Type Classification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EBA816-E564-3243-9BEB-C01C2276BAFD}"/>
              </a:ext>
            </a:extLst>
          </p:cNvPr>
          <p:cNvSpPr txBox="1"/>
          <p:nvPr/>
        </p:nvSpPr>
        <p:spPr>
          <a:xfrm>
            <a:off x="6698167" y="4316947"/>
            <a:ext cx="52150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◆ Equilibrium State Prediction</a:t>
            </a:r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◆ Finding Salient Features in Chemicals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BACE1C-1493-2B41-8938-CA11452C7260}"/>
              </a:ext>
            </a:extLst>
          </p:cNvPr>
          <p:cNvSpPr txBox="1"/>
          <p:nvPr/>
        </p:nvSpPr>
        <p:spPr>
          <a:xfrm>
            <a:off x="6740914" y="5842755"/>
            <a:ext cx="52150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◆ Plasma Clustering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◆ Plasma Regression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◆ 2D Wave Equations using PINNs</a:t>
            </a:r>
          </a:p>
        </p:txBody>
      </p:sp>
    </p:spTree>
    <p:extLst>
      <p:ext uri="{BB962C8B-B14F-4D97-AF65-F5344CB8AC3E}">
        <p14:creationId xmlns:p14="http://schemas.microsoft.com/office/powerpoint/2010/main" val="2535458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8BBB3-4608-EE45-8A39-A3521D80E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210" y="1070432"/>
            <a:ext cx="11941090" cy="2671524"/>
          </a:xfrm>
        </p:spPr>
        <p:txBody>
          <a:bodyPr>
            <a:normAutofit fontScale="92500" lnSpcReduction="20000"/>
          </a:bodyPr>
          <a:lstStyle/>
          <a:p>
            <a:pPr marL="449263" indent="-439738">
              <a:lnSpc>
                <a:spcPct val="100000"/>
              </a:lnSpc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Gravitational waves are disturbances in the curvature of space time, generated by large masses (such as planets, stars, etc.)</a:t>
            </a:r>
          </a:p>
          <a:p>
            <a:pPr marL="449263" indent="-439738">
              <a:lnSpc>
                <a:spcPct val="100000"/>
              </a:lnSpc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are then propagated as waves outward from their source, at the speed of light</a:t>
            </a:r>
          </a:p>
          <a:p>
            <a:pPr marL="449263" indent="-439738">
              <a:lnSpc>
                <a:spcPct val="100000"/>
              </a:lnSpc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Although they ripple, in real scenario most signals are obtained with noise</a:t>
            </a:r>
          </a:p>
          <a:p>
            <a:pPr marL="449263" indent="-439738">
              <a:lnSpc>
                <a:spcPct val="100000"/>
              </a:lnSpc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Predicting the masses caused these GW is a common task</a:t>
            </a:r>
          </a:p>
          <a:p>
            <a:pPr marL="449263" indent="-439738">
              <a:lnSpc>
                <a:spcPct val="100000"/>
              </a:lnSpc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use neural network here to perform this task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5B746-EC8C-7840-9CF1-B51433789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66" y="4180553"/>
            <a:ext cx="5831702" cy="2677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D38941-2B01-924C-845C-B1ACD49DB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231" y="4119054"/>
            <a:ext cx="2810669" cy="27389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D361087-C04E-7146-8917-5B94C992A564}"/>
                  </a:ext>
                </a:extLst>
              </p:cNvPr>
              <p:cNvSpPr/>
              <p:nvPr/>
            </p:nvSpPr>
            <p:spPr>
              <a:xfrm>
                <a:off x="255250" y="3759810"/>
                <a:ext cx="62951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>
                    <a:solidFill>
                      <a:srgbClr val="FF0000"/>
                    </a:solidFill>
                  </a:rPr>
                  <a:t>Examples of clean gravitational waves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D361087-C04E-7146-8917-5B94C992A5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50" y="3759810"/>
                <a:ext cx="6295121" cy="369332"/>
              </a:xfrm>
              <a:prstGeom prst="rect">
                <a:avLst/>
              </a:prstGeom>
              <a:blipFill>
                <a:blip r:embed="rId4"/>
                <a:stretch>
                  <a:fillRect l="-1008" t="-10345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EAE3494-AEB1-5D41-9078-639676AB048B}"/>
                  </a:ext>
                </a:extLst>
              </p:cNvPr>
              <p:cNvSpPr/>
              <p:nvPr/>
            </p:nvSpPr>
            <p:spPr>
              <a:xfrm>
                <a:off x="7197597" y="3749722"/>
                <a:ext cx="44529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prediction using a neural network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EAE3494-AEB1-5D41-9078-639676AB04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597" y="3749722"/>
                <a:ext cx="4452950" cy="369332"/>
              </a:xfrm>
              <a:prstGeom prst="rect">
                <a:avLst/>
              </a:prstGeom>
              <a:blipFill>
                <a:blip r:embed="rId5"/>
                <a:stretch>
                  <a:fillRect t="-6667" r="-28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FD7F5345-BBB9-4481-9E79-1467E1A6F63C}"/>
              </a:ext>
            </a:extLst>
          </p:cNvPr>
          <p:cNvSpPr txBox="1">
            <a:spLocks/>
          </p:cNvSpPr>
          <p:nvPr/>
        </p:nvSpPr>
        <p:spPr>
          <a:xfrm>
            <a:off x="111210" y="181552"/>
            <a:ext cx="11348151" cy="66012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rgbClr val="7030A0"/>
                </a:solidFill>
              </a:rPr>
              <a:t>Predicting Masses in Gravitational Waves</a:t>
            </a:r>
            <a:endParaRPr lang="en-US" sz="4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949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8BBB3-4608-EE45-8A39-A3521D80E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210" y="1036876"/>
            <a:ext cx="11941090" cy="2671524"/>
          </a:xfrm>
        </p:spPr>
        <p:txBody>
          <a:bodyPr>
            <a:normAutofit/>
          </a:bodyPr>
          <a:lstStyle/>
          <a:p>
            <a:pPr marL="449263" indent="-439738"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Particle segmentation is the key to identifying each particle type (electron, gamma, muon, charged pion and proton)  in bubble chambers </a:t>
            </a:r>
          </a:p>
          <a:p>
            <a:pPr marL="449263" indent="-439738"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often manually performed on an image projected on the XY-planes</a:t>
            </a:r>
          </a:p>
          <a:p>
            <a:pPr marL="449263" indent="-439738"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Here, we use a U-Net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Xception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-style model </a:t>
            </a:r>
          </a:p>
          <a:p>
            <a:pPr marL="449263" indent="-439738"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classify them into three classes: Background, EM-Shower and Track Particles (non EM-Shower)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361087-C04E-7146-8917-5B94C992A564}"/>
              </a:ext>
            </a:extLst>
          </p:cNvPr>
          <p:cNvSpPr/>
          <p:nvPr/>
        </p:nvSpPr>
        <p:spPr>
          <a:xfrm>
            <a:off x="4869225" y="3321156"/>
            <a:ext cx="2670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Examples of Segmentation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7D7AA3-C59A-A041-BB13-5FF0CE8E7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3701023"/>
            <a:ext cx="7954587" cy="315697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6724CC4-88CD-46EF-8771-3DE7066568C4}"/>
              </a:ext>
            </a:extLst>
          </p:cNvPr>
          <p:cNvSpPr txBox="1">
            <a:spLocks/>
          </p:cNvSpPr>
          <p:nvPr/>
        </p:nvSpPr>
        <p:spPr>
          <a:xfrm>
            <a:off x="111210" y="181552"/>
            <a:ext cx="11348151" cy="66012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rgbClr val="7030A0"/>
                </a:solidFill>
              </a:rPr>
              <a:t>Particle Segmentation</a:t>
            </a:r>
            <a:endParaRPr lang="en-US" sz="4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833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8BBB3-4608-EE45-8A39-A3521D80E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210" y="1070432"/>
            <a:ext cx="4549690" cy="5021024"/>
          </a:xfrm>
        </p:spPr>
        <p:txBody>
          <a:bodyPr>
            <a:normAutofit fontScale="92500" lnSpcReduction="20000"/>
          </a:bodyPr>
          <a:lstStyle/>
          <a:p>
            <a:pPr marL="449263" indent="-439738">
              <a:lnSpc>
                <a:spcPct val="100000"/>
              </a:lnSpc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Particle segmentation is the key to identifying each particle type (electron, gamma, muon, charged pion and proton)  in bubble chambers </a:t>
            </a:r>
          </a:p>
          <a:p>
            <a:pPr marL="449263" indent="-439738">
              <a:lnSpc>
                <a:spcPct val="100000"/>
              </a:lnSpc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often manually performed on an image projected on the XY-planes. </a:t>
            </a:r>
          </a:p>
          <a:p>
            <a:pPr marL="449263" indent="-439738">
              <a:lnSpc>
                <a:spcPct val="100000"/>
              </a:lnSpc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Here, we use a 2D CNN for this purpose</a:t>
            </a:r>
          </a:p>
          <a:p>
            <a:pPr marL="449263" indent="-439738">
              <a:lnSpc>
                <a:spcPct val="100000"/>
              </a:lnSpc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classify them into three classes: Electron, Muon and Proton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361087-C04E-7146-8917-5B94C992A564}"/>
              </a:ext>
            </a:extLst>
          </p:cNvPr>
          <p:cNvSpPr/>
          <p:nvPr/>
        </p:nvSpPr>
        <p:spPr>
          <a:xfrm>
            <a:off x="9627241" y="988491"/>
            <a:ext cx="2670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Examples of Segmentation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49D9DE-B001-EB45-83A5-09F336A4F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514" y="1357823"/>
            <a:ext cx="7278486" cy="484316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3297869-A4EA-48B4-ABD9-C228800C0994}"/>
              </a:ext>
            </a:extLst>
          </p:cNvPr>
          <p:cNvSpPr txBox="1">
            <a:spLocks/>
          </p:cNvSpPr>
          <p:nvPr/>
        </p:nvSpPr>
        <p:spPr>
          <a:xfrm>
            <a:off x="111210" y="181552"/>
            <a:ext cx="11348151" cy="66012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rgbClr val="7030A0"/>
                </a:solidFill>
              </a:rPr>
              <a:t>Detailed Particle Type Classification</a:t>
            </a:r>
            <a:endParaRPr lang="en-US" sz="4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698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52E11-7DA7-B54D-91D6-4587D3A431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5096" y="2981738"/>
            <a:ext cx="9144000" cy="104505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1C42FB"/>
                </a:solidFill>
              </a:rPr>
              <a:t>Healthcare</a:t>
            </a:r>
          </a:p>
        </p:txBody>
      </p:sp>
    </p:spTree>
    <p:extLst>
      <p:ext uri="{BB962C8B-B14F-4D97-AF65-F5344CB8AC3E}">
        <p14:creationId xmlns:p14="http://schemas.microsoft.com/office/powerpoint/2010/main" val="384560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36EF29-809C-1746-9385-F3A45E6A0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317" y="1128739"/>
            <a:ext cx="4361958" cy="25045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00B6DD-8322-4045-A776-2C9FE98845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34"/>
          <a:stretch/>
        </p:blipFill>
        <p:spPr>
          <a:xfrm>
            <a:off x="6409148" y="4121556"/>
            <a:ext cx="3832718" cy="27364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D96B58-120F-D74B-9F07-0E6B85A57450}"/>
              </a:ext>
            </a:extLst>
          </p:cNvPr>
          <p:cNvSpPr/>
          <p:nvPr/>
        </p:nvSpPr>
        <p:spPr>
          <a:xfrm>
            <a:off x="6822408" y="831282"/>
            <a:ext cx="2783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Gas temperature prediction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215071-6DAA-3D4D-90CB-29FEF8A43D4D}"/>
              </a:ext>
            </a:extLst>
          </p:cNvPr>
          <p:cNvSpPr/>
          <p:nvPr/>
        </p:nvSpPr>
        <p:spPr>
          <a:xfrm>
            <a:off x="6836253" y="3752224"/>
            <a:ext cx="2978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Loss on the training and test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F4340C-CDB4-407D-91F1-79DF358A6B34}"/>
              </a:ext>
            </a:extLst>
          </p:cNvPr>
          <p:cNvSpPr txBox="1">
            <a:spLocks/>
          </p:cNvSpPr>
          <p:nvPr/>
        </p:nvSpPr>
        <p:spPr>
          <a:xfrm>
            <a:off x="111210" y="181552"/>
            <a:ext cx="11348151" cy="66012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7030A0"/>
                </a:solidFill>
              </a:rPr>
              <a:t>Equilibrium State Prediction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0A03C1E-0ED4-490B-835D-2339BA629756}"/>
              </a:ext>
            </a:extLst>
          </p:cNvPr>
          <p:cNvSpPr txBox="1">
            <a:spLocks/>
          </p:cNvSpPr>
          <p:nvPr/>
        </p:nvSpPr>
        <p:spPr>
          <a:xfrm>
            <a:off x="111210" y="1070432"/>
            <a:ext cx="4549690" cy="5021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9263" indent="-439738"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common task across many domains: </a:t>
            </a:r>
          </a:p>
          <a:p>
            <a:pPr marL="906463" lvl="2" indent="-439738">
              <a:spcBef>
                <a:spcPts val="900"/>
              </a:spcBef>
              <a:buClr>
                <a:srgbClr val="C00000"/>
              </a:buClr>
              <a:buSzPct val="120000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Astrophysics, </a:t>
            </a:r>
          </a:p>
          <a:p>
            <a:pPr marL="906463" lvl="2" indent="-439738">
              <a:spcBef>
                <a:spcPts val="900"/>
              </a:spcBef>
              <a:buClr>
                <a:srgbClr val="C00000"/>
              </a:buClr>
              <a:buSzPct val="120000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 chemistry and </a:t>
            </a:r>
          </a:p>
          <a:p>
            <a:pPr marL="906463" lvl="2" indent="-439738">
              <a:spcBef>
                <a:spcPts val="900"/>
              </a:spcBef>
              <a:buClr>
                <a:srgbClr val="C00000"/>
              </a:buClr>
              <a:buSzPct val="120000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Healthcare</a:t>
            </a:r>
          </a:p>
          <a:p>
            <a:pPr marL="449263" indent="-439738"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approach:  iterative techniques</a:t>
            </a:r>
          </a:p>
          <a:p>
            <a:pPr marL="449263" indent="-439738"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can be expensive</a:t>
            </a:r>
          </a:p>
          <a:p>
            <a:pPr marL="449263" indent="-439738"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example expedites this task using deep neural networks </a:t>
            </a:r>
          </a:p>
        </p:txBody>
      </p:sp>
    </p:spTree>
    <p:extLst>
      <p:ext uri="{BB962C8B-B14F-4D97-AF65-F5344CB8AC3E}">
        <p14:creationId xmlns:p14="http://schemas.microsoft.com/office/powerpoint/2010/main" val="2020074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0D96B58-120F-D74B-9F07-0E6B85A57450}"/>
              </a:ext>
            </a:extLst>
          </p:cNvPr>
          <p:cNvSpPr/>
          <p:nvPr/>
        </p:nvSpPr>
        <p:spPr>
          <a:xfrm>
            <a:off x="7684152" y="921175"/>
            <a:ext cx="2716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Abundance Reconstruction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215071-6DAA-3D4D-90CB-29FEF8A43D4D}"/>
              </a:ext>
            </a:extLst>
          </p:cNvPr>
          <p:cNvSpPr/>
          <p:nvPr/>
        </p:nvSpPr>
        <p:spPr>
          <a:xfrm>
            <a:off x="6925742" y="3963916"/>
            <a:ext cx="3207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Prediction on Gas and Hydrogen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CFB316-9645-A74D-A048-6DB95DC8A1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45" r="23784"/>
          <a:stretch/>
        </p:blipFill>
        <p:spPr>
          <a:xfrm>
            <a:off x="6960744" y="1274230"/>
            <a:ext cx="3666067" cy="2513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203A7C-D122-5E45-9821-6FAE67B70A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657"/>
          <a:stretch/>
        </p:blipFill>
        <p:spPr>
          <a:xfrm>
            <a:off x="5689236" y="4332378"/>
            <a:ext cx="3306842" cy="21092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EEAAC6-D550-BF45-BC82-A816B5ACAF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429"/>
          <a:stretch/>
        </p:blipFill>
        <p:spPr>
          <a:xfrm>
            <a:off x="8883761" y="4284299"/>
            <a:ext cx="3308239" cy="220542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AD4ED59-9792-45DE-9C99-440281A5C8E7}"/>
              </a:ext>
            </a:extLst>
          </p:cNvPr>
          <p:cNvSpPr txBox="1">
            <a:spLocks/>
          </p:cNvSpPr>
          <p:nvPr/>
        </p:nvSpPr>
        <p:spPr>
          <a:xfrm>
            <a:off x="111210" y="181552"/>
            <a:ext cx="11348151" cy="66012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7030A0"/>
                </a:solidFill>
              </a:rPr>
              <a:t>Salient Features of Chemical Abundancies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842BCE4-518E-4CAC-B2AE-7E75E24F0B38}"/>
              </a:ext>
            </a:extLst>
          </p:cNvPr>
          <p:cNvSpPr txBox="1">
            <a:spLocks/>
          </p:cNvSpPr>
          <p:nvPr/>
        </p:nvSpPr>
        <p:spPr>
          <a:xfrm>
            <a:off x="111210" y="1070432"/>
            <a:ext cx="4549690" cy="50210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90538" indent="-439738">
              <a:lnSpc>
                <a:spcPct val="100000"/>
              </a:lnSpc>
              <a:spcBef>
                <a:spcPts val="900"/>
              </a:spcBef>
              <a:buClr>
                <a:srgbClr val="C00000"/>
              </a:buClr>
              <a:buSzPct val="101000"/>
              <a:buFont typeface="System Font Regular"/>
              <a:buChar char="▸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Computing thermochemical properties of gas-like substances is core to many different branches of sciences</a:t>
            </a:r>
          </a:p>
          <a:p>
            <a:pPr marL="490538" indent="-439738">
              <a:lnSpc>
                <a:spcPct val="100000"/>
              </a:lnSpc>
              <a:spcBef>
                <a:spcPts val="900"/>
              </a:spcBef>
              <a:buClr>
                <a:srgbClr val="C00000"/>
              </a:buClr>
              <a:buSzPct val="101000"/>
              <a:buFont typeface="System Font Regular"/>
              <a:buChar char="▸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can be computationally intensive</a:t>
            </a:r>
          </a:p>
          <a:p>
            <a:pPr marL="490538" indent="-439738">
              <a:lnSpc>
                <a:spcPct val="100000"/>
              </a:lnSpc>
              <a:spcBef>
                <a:spcPts val="900"/>
              </a:spcBef>
              <a:buClr>
                <a:srgbClr val="C00000"/>
              </a:buClr>
              <a:buSzPct val="101000"/>
              <a:buFont typeface="System Font Regular"/>
              <a:buChar char="▸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Reducing the features on which these computations can reduce the computational load</a:t>
            </a:r>
          </a:p>
          <a:p>
            <a:pPr marL="490538" indent="-439738">
              <a:lnSpc>
                <a:spcPct val="100000"/>
              </a:lnSpc>
              <a:spcBef>
                <a:spcPts val="900"/>
              </a:spcBef>
              <a:buClr>
                <a:srgbClr val="C00000"/>
              </a:buClr>
              <a:buSzPct val="101000"/>
              <a:buFont typeface="System Font Regular"/>
              <a:buChar char="▸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example uses auto-encoders (AE) to identify most salient features</a:t>
            </a:r>
          </a:p>
        </p:txBody>
      </p:sp>
    </p:spTree>
    <p:extLst>
      <p:ext uri="{BB962C8B-B14F-4D97-AF65-F5344CB8AC3E}">
        <p14:creationId xmlns:p14="http://schemas.microsoft.com/office/powerpoint/2010/main" val="3559330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52E11-7DA7-B54D-91D6-4587D3A431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5096" y="2981738"/>
            <a:ext cx="9144000" cy="104505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1C42FB"/>
                </a:solidFill>
              </a:rPr>
              <a:t>Fusion</a:t>
            </a:r>
          </a:p>
        </p:txBody>
      </p:sp>
    </p:spTree>
    <p:extLst>
      <p:ext uri="{BB962C8B-B14F-4D97-AF65-F5344CB8AC3E}">
        <p14:creationId xmlns:p14="http://schemas.microsoft.com/office/powerpoint/2010/main" val="947174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8BBB3-4608-EE45-8A39-A3521D80E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211" y="1033559"/>
            <a:ext cx="5851201" cy="4018651"/>
          </a:xfrm>
        </p:spPr>
        <p:txBody>
          <a:bodyPr>
            <a:normAutofit/>
          </a:bodyPr>
          <a:lstStyle/>
          <a:p>
            <a:pPr marL="449263" indent="-439738"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Thompson scattering in fusion can be different types, based on their temperature and density profiles</a:t>
            </a:r>
          </a:p>
          <a:p>
            <a:pPr marL="449263" indent="-439738"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Identifying these types is crucial for understanding the  fusion reactor designs</a:t>
            </a:r>
          </a:p>
          <a:p>
            <a:pPr marL="449263" indent="-439738"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example uses convolutional LSTM to do the clustering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D96B58-120F-D74B-9F07-0E6B85A57450}"/>
              </a:ext>
            </a:extLst>
          </p:cNvPr>
          <p:cNvSpPr/>
          <p:nvPr/>
        </p:nvSpPr>
        <p:spPr>
          <a:xfrm>
            <a:off x="7013986" y="231291"/>
            <a:ext cx="2783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Gas temperature prediction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215071-6DAA-3D4D-90CB-29FEF8A43D4D}"/>
              </a:ext>
            </a:extLst>
          </p:cNvPr>
          <p:cNvSpPr/>
          <p:nvPr/>
        </p:nvSpPr>
        <p:spPr>
          <a:xfrm>
            <a:off x="6020602" y="3285280"/>
            <a:ext cx="4801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Kymographs: Evolution of Electron Temperatures </a:t>
            </a:r>
          </a:p>
        </p:txBody>
      </p:sp>
      <p:pic>
        <p:nvPicPr>
          <p:cNvPr id="8" name="Content Placeholder 10" descr="Chart, scatter chart&#10;&#10;Description automatically generated">
            <a:extLst>
              <a:ext uri="{FF2B5EF4-FFF2-40B4-BE49-F238E27FC236}">
                <a16:creationId xmlns:a16="http://schemas.microsoft.com/office/drawing/2014/main" id="{ACB014D2-DA4C-3D48-AE5F-B292828B4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857" y="519455"/>
            <a:ext cx="3885991" cy="2622184"/>
          </a:xfrm>
          <a:prstGeom prst="rect">
            <a:avLst/>
          </a:prstGeom>
        </p:spPr>
      </p:pic>
      <p:pic>
        <p:nvPicPr>
          <p:cNvPr id="9" name="Content Placeholder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7DA73C19-91DA-D04F-9505-1EDF3A0FD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342" y="3629284"/>
            <a:ext cx="3732506" cy="3079317"/>
          </a:xfrm>
          <a:prstGeom prst="rect">
            <a:avLst/>
          </a:prstGeom>
          <a:noFill/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4C16417-873A-4F5E-A1D8-828684AFC9AF}"/>
              </a:ext>
            </a:extLst>
          </p:cNvPr>
          <p:cNvSpPr txBox="1">
            <a:spLocks/>
          </p:cNvSpPr>
          <p:nvPr/>
        </p:nvSpPr>
        <p:spPr>
          <a:xfrm>
            <a:off x="111210" y="181552"/>
            <a:ext cx="11348151" cy="66012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7030A0"/>
                </a:solidFill>
              </a:rPr>
              <a:t>Plasma Clustering</a:t>
            </a:r>
          </a:p>
        </p:txBody>
      </p:sp>
    </p:spTree>
    <p:extLst>
      <p:ext uri="{BB962C8B-B14F-4D97-AF65-F5344CB8AC3E}">
        <p14:creationId xmlns:p14="http://schemas.microsoft.com/office/powerpoint/2010/main" val="991021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8BBB3-4608-EE45-8A39-A3521D80E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211" y="1033029"/>
            <a:ext cx="11503599" cy="2135912"/>
          </a:xfrm>
        </p:spPr>
        <p:txBody>
          <a:bodyPr>
            <a:normAutofit/>
          </a:bodyPr>
          <a:lstStyle/>
          <a:p>
            <a:pPr marL="449263" indent="-439738"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Thompson scattering in fusion can be different types based on their temperature and density profiles</a:t>
            </a:r>
          </a:p>
          <a:p>
            <a:pPr marL="449263" indent="-439738"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Identifying these types are crucial for understanding fusion reactor designs</a:t>
            </a:r>
          </a:p>
          <a:p>
            <a:pPr marL="449263" indent="-439738"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example uses convolutional LSTM to do the clustering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3843DF-44A8-3C42-8222-16820D8EA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397" y="3284672"/>
            <a:ext cx="4877840" cy="29228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6B959B-C2E0-BF43-B408-6BBF92B06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977" y="3226792"/>
            <a:ext cx="4764925" cy="303859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E92734A-6401-4444-BA95-B0CE35C89E26}"/>
              </a:ext>
            </a:extLst>
          </p:cNvPr>
          <p:cNvSpPr txBox="1">
            <a:spLocks/>
          </p:cNvSpPr>
          <p:nvPr/>
        </p:nvSpPr>
        <p:spPr>
          <a:xfrm>
            <a:off x="111210" y="181552"/>
            <a:ext cx="11348151" cy="66012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7030A0"/>
                </a:solidFill>
              </a:rPr>
              <a:t>Plasma Regression</a:t>
            </a:r>
          </a:p>
        </p:txBody>
      </p:sp>
    </p:spTree>
    <p:extLst>
      <p:ext uri="{BB962C8B-B14F-4D97-AF65-F5344CB8AC3E}">
        <p14:creationId xmlns:p14="http://schemas.microsoft.com/office/powerpoint/2010/main" val="1479392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8BBB3-4608-EE45-8A39-A3521D80E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211" y="1033559"/>
            <a:ext cx="5851201" cy="23677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48945" indent="-439420"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2D Wave equations are basic fabric of  scattering in fusion can be different types based on their temperature and density profiles</a:t>
            </a:r>
            <a:endParaRPr lang="en-US" sz="2400" dirty="0"/>
          </a:p>
          <a:p>
            <a:pPr marL="448945" indent="-439420"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Identifying these types are crucial for understanding fusion reactor designs</a:t>
            </a:r>
          </a:p>
          <a:p>
            <a:pPr marL="448945" indent="-439420"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D96B58-120F-D74B-9F07-0E6B85A57450}"/>
              </a:ext>
            </a:extLst>
          </p:cNvPr>
          <p:cNvSpPr/>
          <p:nvPr/>
        </p:nvSpPr>
        <p:spPr>
          <a:xfrm>
            <a:off x="8171739" y="1101104"/>
            <a:ext cx="2783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Gas temperature prediction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215071-6DAA-3D4D-90CB-29FEF8A43D4D}"/>
              </a:ext>
            </a:extLst>
          </p:cNvPr>
          <p:cNvSpPr/>
          <p:nvPr/>
        </p:nvSpPr>
        <p:spPr>
          <a:xfrm>
            <a:off x="884055" y="3401330"/>
            <a:ext cx="4801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Kymographs: Evolution of Electron Temperatures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C36A37-7154-524A-B8D2-EB9E698144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60" r="14354"/>
          <a:stretch/>
        </p:blipFill>
        <p:spPr>
          <a:xfrm>
            <a:off x="7040329" y="1534911"/>
            <a:ext cx="2465798" cy="25906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68B1A2-1DA9-7F49-A191-74DDD29CC1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32" r="16235"/>
          <a:stretch/>
        </p:blipFill>
        <p:spPr>
          <a:xfrm>
            <a:off x="9563627" y="1577175"/>
            <a:ext cx="2263647" cy="25906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3A496-A7E4-684C-8712-735C8CA2C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587" y="3866604"/>
            <a:ext cx="4752975" cy="28194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08EC0A0-37CE-4FAE-98E2-A1211F51782E}"/>
              </a:ext>
            </a:extLst>
          </p:cNvPr>
          <p:cNvSpPr txBox="1">
            <a:spLocks/>
          </p:cNvSpPr>
          <p:nvPr/>
        </p:nvSpPr>
        <p:spPr>
          <a:xfrm>
            <a:off x="111210" y="181552"/>
            <a:ext cx="11348151" cy="66012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7030A0"/>
                </a:solidFill>
              </a:rPr>
              <a:t>2D Wave Equations using PINNs</a:t>
            </a:r>
          </a:p>
        </p:txBody>
      </p:sp>
    </p:spTree>
    <p:extLst>
      <p:ext uri="{BB962C8B-B14F-4D97-AF65-F5344CB8AC3E}">
        <p14:creationId xmlns:p14="http://schemas.microsoft.com/office/powerpoint/2010/main" val="1123468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52E11-7DA7-B54D-91D6-4587D3A431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5096" y="2981738"/>
            <a:ext cx="9144000" cy="1045059"/>
          </a:xfrm>
        </p:spPr>
        <p:txBody>
          <a:bodyPr/>
          <a:lstStyle/>
          <a:p>
            <a:r>
              <a:rPr lang="en-US" b="1" dirty="0">
                <a:solidFill>
                  <a:srgbClr val="1C42FB"/>
                </a:solidFill>
              </a:rPr>
              <a:t>Materials Science</a:t>
            </a:r>
          </a:p>
        </p:txBody>
      </p:sp>
    </p:spTree>
    <p:extLst>
      <p:ext uri="{BB962C8B-B14F-4D97-AF65-F5344CB8AC3E}">
        <p14:creationId xmlns:p14="http://schemas.microsoft.com/office/powerpoint/2010/main" val="1987958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FA995-E032-E34E-A75D-423669BE1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10" y="181552"/>
            <a:ext cx="11348151" cy="660123"/>
          </a:xfrm>
        </p:spPr>
        <p:txBody>
          <a:bodyPr anchor="t" anchorCtr="0">
            <a:normAutofit/>
          </a:bodyPr>
          <a:lstStyle/>
          <a:p>
            <a:r>
              <a:rPr lang="en-US" sz="4000" b="1" dirty="0">
                <a:solidFill>
                  <a:srgbClr val="7030A0"/>
                </a:solidFill>
              </a:rPr>
              <a:t>Element Detection in Muon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8BBB3-4608-EE45-8A39-A3521D80E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210" y="1036876"/>
            <a:ext cx="11941090" cy="2671524"/>
          </a:xfrm>
        </p:spPr>
        <p:txBody>
          <a:bodyPr>
            <a:normAutofit/>
          </a:bodyPr>
          <a:lstStyle/>
          <a:p>
            <a:pPr marL="449263" indent="-439738"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Muon spin spectroscopy is an atomic, molecular and condensed matter experimental technique that exploits nuclear detection methods</a:t>
            </a:r>
          </a:p>
          <a:p>
            <a:pPr marL="449263" indent="-439738"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data in this example is generated from simulated muon spectroscopy experiments, but realistic enough to have multiple elements</a:t>
            </a:r>
          </a:p>
          <a:p>
            <a:pPr marL="449263" indent="-439738"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train a neural network to detect the presence of Ag in samples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576AC4-BE39-704E-B766-DBE04C7B74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0"/>
          <a:stretch/>
        </p:blipFill>
        <p:spPr>
          <a:xfrm>
            <a:off x="1156386" y="3903601"/>
            <a:ext cx="10529485" cy="246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56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8BBB3-4608-EE45-8A39-A3521D80E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210" y="1036876"/>
            <a:ext cx="11941090" cy="2671524"/>
          </a:xfrm>
        </p:spPr>
        <p:txBody>
          <a:bodyPr>
            <a:normAutofit fontScale="92500" lnSpcReduction="10000"/>
          </a:bodyPr>
          <a:lstStyle/>
          <a:p>
            <a:pPr marL="449263" indent="-439738">
              <a:lnSpc>
                <a:spcPct val="100000"/>
              </a:lnSpc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Establishing correct beam profiles, particularly within injectors of synchrotron, is an important aspect of maintaining high quality beams (neutrons/x-rays/lasers)</a:t>
            </a:r>
          </a:p>
          <a:p>
            <a:pPr marL="449263" indent="-439738">
              <a:lnSpc>
                <a:spcPct val="100000"/>
              </a:lnSpc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Usually, X-Y positions are used to assess this with RMS current </a:t>
            </a:r>
          </a:p>
          <a:p>
            <a:pPr marL="449263" indent="-439738">
              <a:lnSpc>
                <a:spcPct val="100000"/>
              </a:lnSpc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Here, we focus on neutron beams</a:t>
            </a:r>
          </a:p>
          <a:p>
            <a:pPr marL="449263" indent="-439738">
              <a:lnSpc>
                <a:spcPct val="100000"/>
              </a:lnSpc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Usually these are obtained using very expensive simulation techniques </a:t>
            </a:r>
          </a:p>
          <a:p>
            <a:pPr marL="449263" indent="-439738">
              <a:lnSpc>
                <a:spcPct val="100000"/>
              </a:lnSpc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Here, we use an LSTM to perform this, viewing them as surrogates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B9EC0C-DA01-5C41-91E6-88022FDF3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796" y="3708400"/>
            <a:ext cx="4181204" cy="3111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4F95C5-4937-4740-B8D4-A6DEA39E0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196" y="3708400"/>
            <a:ext cx="4181204" cy="30803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144B386-F2A2-4779-B3ED-630965738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10" y="181552"/>
            <a:ext cx="11348151" cy="660123"/>
          </a:xfrm>
        </p:spPr>
        <p:txBody>
          <a:bodyPr anchor="t" anchorCtr="0">
            <a:normAutofit/>
          </a:bodyPr>
          <a:lstStyle/>
          <a:p>
            <a:r>
              <a:rPr lang="en-US" sz="4000" b="1" dirty="0">
                <a:solidFill>
                  <a:srgbClr val="7030A0"/>
                </a:solidFill>
              </a:rPr>
              <a:t>Predicting Beam Profile in Synchrotron Beam</a:t>
            </a:r>
          </a:p>
        </p:txBody>
      </p:sp>
    </p:spTree>
    <p:extLst>
      <p:ext uri="{BB962C8B-B14F-4D97-AF65-F5344CB8AC3E}">
        <p14:creationId xmlns:p14="http://schemas.microsoft.com/office/powerpoint/2010/main" val="3920442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8BBB3-4608-EE45-8A39-A3521D80E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210" y="1062043"/>
            <a:ext cx="11941090" cy="1896824"/>
          </a:xfrm>
        </p:spPr>
        <p:txBody>
          <a:bodyPr>
            <a:normAutofit fontScale="92500"/>
          </a:bodyPr>
          <a:lstStyle/>
          <a:p>
            <a:pPr marL="449263" indent="-439738"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Inelastic neutron scattering (INS) can be used to distinguish between two possible magnetic Hamiltonians of the system</a:t>
            </a:r>
          </a:p>
          <a:p>
            <a:pPr marL="449263" indent="-439738"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this example, we have simulated datasets for each of the possible Hamiltonians</a:t>
            </a:r>
          </a:p>
          <a:p>
            <a:pPr marL="449263" indent="-439738"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use a CNN to perform this classification (two classes: Dimmer or Good Enough)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E4A9BC-EF90-AC46-B1DA-C81B564966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565"/>
          <a:stretch/>
        </p:blipFill>
        <p:spPr>
          <a:xfrm>
            <a:off x="1706880" y="2689568"/>
            <a:ext cx="5062762" cy="4229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AB88FF-7E87-9649-9A82-BD5A2E0AF9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53"/>
          <a:stretch/>
        </p:blipFill>
        <p:spPr>
          <a:xfrm>
            <a:off x="5949834" y="2689568"/>
            <a:ext cx="5022966" cy="422968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6D29D2C-3A0E-4293-AA3B-DCADD2E5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10" y="181552"/>
            <a:ext cx="11348151" cy="660123"/>
          </a:xfrm>
        </p:spPr>
        <p:txBody>
          <a:bodyPr anchor="t" anchorCtr="0">
            <a:normAutofit/>
          </a:bodyPr>
          <a:lstStyle/>
          <a:p>
            <a:r>
              <a:rPr lang="en-US" sz="4000" b="1" dirty="0">
                <a:solidFill>
                  <a:srgbClr val="7030A0"/>
                </a:solidFill>
              </a:rPr>
              <a:t>Inelastic Neutron Scattering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354955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8BBB3-4608-EE45-8A39-A3521D80E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210" y="1036876"/>
            <a:ext cx="6162590" cy="5716262"/>
          </a:xfrm>
        </p:spPr>
        <p:txBody>
          <a:bodyPr>
            <a:noAutofit/>
          </a:bodyPr>
          <a:lstStyle/>
          <a:p>
            <a:pPr marL="449263" indent="-439738"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Inelastic neutron scattering (INS) can be used to infer information about the forces present in a material</a:t>
            </a:r>
          </a:p>
          <a:p>
            <a:pPr marL="449263" indent="-439738"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Neutrons scatter off a sample, exchanging energy with certain fundamental vibrational modes of the sample</a:t>
            </a:r>
          </a:p>
          <a:p>
            <a:pPr marL="449263" indent="-439738"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vibrational modes include phonons (interatomic boding forces) and magnons (spin coupling between magnetic nuclei)</a:t>
            </a:r>
          </a:p>
          <a:p>
            <a:pPr marL="449263" indent="-439738"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generate more diverse data that are plausibly drawn from the training dataset using Generative Adversarial Networks (GANs)</a:t>
            </a:r>
          </a:p>
          <a:p>
            <a:pPr marL="449263" indent="-439738"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49263" indent="-439738"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3726AC-84D4-574B-A4EF-0DBE4FC5D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795" y="1036876"/>
            <a:ext cx="5138505" cy="333627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8A8E789-AD55-4E41-AA7F-794377B4B8C7}"/>
              </a:ext>
            </a:extLst>
          </p:cNvPr>
          <p:cNvSpPr/>
          <p:nvPr/>
        </p:nvSpPr>
        <p:spPr>
          <a:xfrm>
            <a:off x="8406062" y="4361325"/>
            <a:ext cx="1891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Generated images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E1CCBAF-324D-44D6-BDC7-1F783BB78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10" y="181552"/>
            <a:ext cx="11348151" cy="660123"/>
          </a:xfrm>
        </p:spPr>
        <p:txBody>
          <a:bodyPr anchor="t" anchorCtr="0">
            <a:normAutofit/>
          </a:bodyPr>
          <a:lstStyle/>
          <a:p>
            <a:r>
              <a:rPr lang="en-US" sz="4000" b="1" dirty="0">
                <a:solidFill>
                  <a:srgbClr val="7030A0"/>
                </a:solidFill>
              </a:rPr>
              <a:t>Generating Graphene EM Images  (GANs)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E274711-5AFC-4D22-A478-A5BCC0ED02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11" t="7429" r="18351" b="7785"/>
          <a:stretch/>
        </p:blipFill>
        <p:spPr>
          <a:xfrm>
            <a:off x="7447666" y="4795148"/>
            <a:ext cx="4277463" cy="6943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37C17A-84A2-4C1C-A46C-D98206696C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" t="3951" r="72470" b="7434"/>
          <a:stretch/>
        </p:blipFill>
        <p:spPr>
          <a:xfrm>
            <a:off x="7438306" y="5489529"/>
            <a:ext cx="4286823" cy="72573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1682F15-7FE2-4B90-92D0-706393BDC95A}"/>
              </a:ext>
            </a:extLst>
          </p:cNvPr>
          <p:cNvSpPr/>
          <p:nvPr/>
        </p:nvSpPr>
        <p:spPr>
          <a:xfrm>
            <a:off x="8063021" y="6231723"/>
            <a:ext cx="2668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Samples in the training set</a:t>
            </a:r>
          </a:p>
        </p:txBody>
      </p:sp>
    </p:spTree>
    <p:extLst>
      <p:ext uri="{BB962C8B-B14F-4D97-AF65-F5344CB8AC3E}">
        <p14:creationId xmlns:p14="http://schemas.microsoft.com/office/powerpoint/2010/main" val="776732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8BBB3-4608-EE45-8A39-A3521D80E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210" y="1036875"/>
            <a:ext cx="6162590" cy="5372313"/>
          </a:xfrm>
        </p:spPr>
        <p:txBody>
          <a:bodyPr>
            <a:noAutofit/>
          </a:bodyPr>
          <a:lstStyle/>
          <a:p>
            <a:pPr marL="449263" indent="-439738"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Inelastic neutron scattering (INS) can be used to infer information about the forces present in a material</a:t>
            </a:r>
          </a:p>
          <a:p>
            <a:pPr marL="449263" indent="-439738"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Neutrons scatter off a sample, exchanging energy with certain fundamental vibrational modes of the sample</a:t>
            </a:r>
          </a:p>
          <a:p>
            <a:pPr marL="449263" indent="-439738"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vibrational modes include phonons (interatomic boding forces) and magnons (spin coupling between magnetic nuclei)</a:t>
            </a:r>
          </a:p>
          <a:p>
            <a:pPr marL="449263" indent="-439738"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generate more diverse data that are plausibly drawn from the training dataset using Variational Autoencoders (VAEs)</a:t>
            </a:r>
          </a:p>
          <a:p>
            <a:pPr marL="449263" indent="-439738"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49263" indent="-439738"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3726AC-84D4-574B-A4EF-0DBE4FC5D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795" y="1036876"/>
            <a:ext cx="5138505" cy="33362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AABE7E-08BB-F04D-BC6D-4C529E6903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11" t="7429" r="18351" b="7785"/>
          <a:stretch/>
        </p:blipFill>
        <p:spPr>
          <a:xfrm>
            <a:off x="7447666" y="4795148"/>
            <a:ext cx="4277463" cy="6943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281EA7-FB56-694E-BF1C-687CFEE81D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" t="3951" r="72470" b="7434"/>
          <a:stretch/>
        </p:blipFill>
        <p:spPr>
          <a:xfrm>
            <a:off x="7438306" y="5489529"/>
            <a:ext cx="4286823" cy="72573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4DC49F9-941D-BE48-BE9D-7E12C336F8F7}"/>
              </a:ext>
            </a:extLst>
          </p:cNvPr>
          <p:cNvSpPr/>
          <p:nvPr/>
        </p:nvSpPr>
        <p:spPr>
          <a:xfrm>
            <a:off x="8063021" y="6231723"/>
            <a:ext cx="2668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Samples in the training set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A8E789-AD55-4E41-AA7F-794377B4B8C7}"/>
              </a:ext>
            </a:extLst>
          </p:cNvPr>
          <p:cNvSpPr/>
          <p:nvPr/>
        </p:nvSpPr>
        <p:spPr>
          <a:xfrm>
            <a:off x="8406062" y="4361325"/>
            <a:ext cx="1891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Generated images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07071F2-F02A-4442-8C54-D3B5CE95B1AE}"/>
              </a:ext>
            </a:extLst>
          </p:cNvPr>
          <p:cNvSpPr txBox="1">
            <a:spLocks/>
          </p:cNvSpPr>
          <p:nvPr/>
        </p:nvSpPr>
        <p:spPr>
          <a:xfrm>
            <a:off x="111210" y="181552"/>
            <a:ext cx="11348151" cy="66012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b="1" dirty="0">
                <a:solidFill>
                  <a:srgbClr val="7030A0"/>
                </a:solidFill>
              </a:rPr>
              <a:t>Generating Graphene EM Images  (VAEs)</a:t>
            </a:r>
            <a:endParaRPr lang="en-US" sz="4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941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8BBB3-4608-EE45-8A39-A3521D80E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210" y="1036875"/>
            <a:ext cx="6162590" cy="4518735"/>
          </a:xfrm>
        </p:spPr>
        <p:txBody>
          <a:bodyPr>
            <a:noAutofit/>
          </a:bodyPr>
          <a:lstStyle/>
          <a:p>
            <a:pPr marL="449263" indent="-439738"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Determining the band gap of a material from its composition is basic aspect of materials research</a:t>
            </a:r>
          </a:p>
          <a:p>
            <a:pPr marL="449263" indent="-439738"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are usually done using rather expensive  quantum mechanical calculations</a:t>
            </a:r>
          </a:p>
          <a:p>
            <a:pPr marL="449263" indent="-439738">
              <a:spcBef>
                <a:spcPts val="900"/>
              </a:spcBef>
              <a:buClr>
                <a:srgbClr val="C00000"/>
              </a:buClr>
              <a:buSzPct val="120000"/>
              <a:buFont typeface="System Font Regular"/>
              <a:buChar char="▸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Here, we use decision trees for this purpose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14BA60-0077-6941-BB55-7626CF8D8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702" y="776925"/>
            <a:ext cx="4785366" cy="32594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5BF14D-5245-4842-95BD-D4A47AA42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7115" y="4215180"/>
            <a:ext cx="3122381" cy="166941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8FDF2CC-904C-9149-9E02-257EF6638BB5}"/>
              </a:ext>
            </a:extLst>
          </p:cNvPr>
          <p:cNvGrpSpPr/>
          <p:nvPr/>
        </p:nvGrpSpPr>
        <p:grpSpPr>
          <a:xfrm>
            <a:off x="6273800" y="4231593"/>
            <a:ext cx="2632926" cy="2029659"/>
            <a:chOff x="1815872" y="1873687"/>
            <a:chExt cx="5976175" cy="42738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ABF5190-1F6A-F243-8104-8211CB1B6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75929" y="2364168"/>
              <a:ext cx="704982" cy="407679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18AFB73-D7B5-4F47-8B36-4C4A71592891}"/>
                </a:ext>
              </a:extLst>
            </p:cNvPr>
            <p:cNvCxnSpPr/>
            <p:nvPr/>
          </p:nvCxnSpPr>
          <p:spPr>
            <a:xfrm>
              <a:off x="2412055" y="1873687"/>
              <a:ext cx="0" cy="348075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BA4C6C4-1289-2248-871E-674A01E048E8}"/>
                </a:ext>
              </a:extLst>
            </p:cNvPr>
            <p:cNvCxnSpPr/>
            <p:nvPr/>
          </p:nvCxnSpPr>
          <p:spPr>
            <a:xfrm flipH="1">
              <a:off x="2412056" y="5354445"/>
              <a:ext cx="468069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2BB622D-A6CE-EF4E-A4D4-1D0CA6D80843}"/>
                </a:ext>
              </a:extLst>
            </p:cNvPr>
            <p:cNvCxnSpPr/>
            <p:nvPr/>
          </p:nvCxnSpPr>
          <p:spPr>
            <a:xfrm>
              <a:off x="2918239" y="2871708"/>
              <a:ext cx="662672" cy="118967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1ADF508-1D9A-2640-B36C-5F74335043EE}"/>
                </a:ext>
              </a:extLst>
            </p:cNvPr>
            <p:cNvCxnSpPr/>
            <p:nvPr/>
          </p:nvCxnSpPr>
          <p:spPr>
            <a:xfrm>
              <a:off x="3586102" y="4057953"/>
              <a:ext cx="1173174" cy="576413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44C0003-28A5-154C-92B3-E4810A7E1C6C}"/>
                </a:ext>
              </a:extLst>
            </p:cNvPr>
            <p:cNvCxnSpPr/>
            <p:nvPr/>
          </p:nvCxnSpPr>
          <p:spPr>
            <a:xfrm>
              <a:off x="4759277" y="4634365"/>
              <a:ext cx="1341915" cy="15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848BAA7-6309-7142-AE16-858140F8A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06809" y="3609950"/>
              <a:ext cx="704982" cy="407679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EA6861E-4EC1-D946-B387-A700C89E3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69253" y="3608440"/>
              <a:ext cx="704982" cy="40767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430EA41-20A0-2C44-A079-A41EF314B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8810" y="4795877"/>
              <a:ext cx="704982" cy="40767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FD3E149-2F01-EE40-824A-F05237925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1254" y="4794367"/>
              <a:ext cx="704982" cy="40767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507A35B-296B-404B-9E3C-FD14FD9B0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46366" y="4795877"/>
              <a:ext cx="704982" cy="407679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A22EA48-24DD-4E45-B005-FA585A4D8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26642" y="4259226"/>
              <a:ext cx="704982" cy="40767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CFC9B1E-95CD-0947-8951-8B58F7DE9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57075" y="4254017"/>
              <a:ext cx="704982" cy="407679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5267978-50A5-014F-A324-6ABD72B03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29683" y="4805950"/>
              <a:ext cx="704982" cy="40767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B639993-5B2B-9448-8ED4-2D77C3600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7065" y="4792518"/>
              <a:ext cx="704982" cy="407679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3039FCF-D241-4844-8227-0AB7345874BB}"/>
                </a:ext>
              </a:extLst>
            </p:cNvPr>
            <p:cNvSpPr txBox="1"/>
            <p:nvPr/>
          </p:nvSpPr>
          <p:spPr>
            <a:xfrm rot="16200000">
              <a:off x="1630850" y="3349195"/>
              <a:ext cx="795306" cy="4252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/>
                <a:t>Loss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CFA8D51-B857-F748-BB55-E829F55468ED}"/>
                </a:ext>
              </a:extLst>
            </p:cNvPr>
            <p:cNvSpPr txBox="1"/>
            <p:nvPr/>
          </p:nvSpPr>
          <p:spPr>
            <a:xfrm flipH="1">
              <a:off x="3253783" y="5381629"/>
              <a:ext cx="3358629" cy="765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Number of trees</a:t>
              </a:r>
            </a:p>
          </p:txBody>
        </p:sp>
      </p:grpSp>
      <p:sp>
        <p:nvSpPr>
          <p:cNvPr id="35" name="Title 1">
            <a:extLst>
              <a:ext uri="{FF2B5EF4-FFF2-40B4-BE49-F238E27FC236}">
                <a16:creationId xmlns:a16="http://schemas.microsoft.com/office/drawing/2014/main" id="{531F70F6-D950-44DE-9C5B-67A84101F320}"/>
              </a:ext>
            </a:extLst>
          </p:cNvPr>
          <p:cNvSpPr txBox="1">
            <a:spLocks/>
          </p:cNvSpPr>
          <p:nvPr/>
        </p:nvSpPr>
        <p:spPr>
          <a:xfrm>
            <a:off x="111210" y="181552"/>
            <a:ext cx="11348151" cy="66012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b="1" dirty="0">
                <a:solidFill>
                  <a:srgbClr val="7030A0"/>
                </a:solidFill>
              </a:rPr>
              <a:t>Band Gap Regression</a:t>
            </a:r>
            <a:endParaRPr lang="en-US" sz="4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902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7832</TotalTime>
  <Words>1654</Words>
  <Application>Microsoft Macintosh PowerPoint</Application>
  <PresentationFormat>Widescreen</PresentationFormat>
  <Paragraphs>185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System Font Regular</vt:lpstr>
      <vt:lpstr>Office Theme</vt:lpstr>
      <vt:lpstr>Federation Project</vt:lpstr>
      <vt:lpstr>PowerPoint Presentation</vt:lpstr>
      <vt:lpstr>Materials Science</vt:lpstr>
      <vt:lpstr>Element Detection in Muon Spectroscopy</vt:lpstr>
      <vt:lpstr>Predicting Beam Profile in Synchrotron Beam</vt:lpstr>
      <vt:lpstr>Inelastic Neutron Scattering Classification</vt:lpstr>
      <vt:lpstr>Generating Graphene EM Images  (GANs)</vt:lpstr>
      <vt:lpstr>PowerPoint Presentation</vt:lpstr>
      <vt:lpstr>PowerPoint Presentation</vt:lpstr>
      <vt:lpstr>Astronomy / Cosmology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Physics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Healthcare</vt:lpstr>
      <vt:lpstr>PowerPoint Presentation</vt:lpstr>
      <vt:lpstr>PowerPoint Presentation</vt:lpstr>
      <vt:lpstr>Fusion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Federation Project</dc:title>
  <dc:subject/>
  <dc:creator>Thiyagalingam, Jeyan (STFC,RAL,SC)</dc:creator>
  <cp:keywords/>
  <dc:description/>
  <cp:lastModifiedBy>Thiyagalingam, Jeyan (STFC,RAL,SC)</cp:lastModifiedBy>
  <cp:revision>62</cp:revision>
  <dcterms:created xsi:type="dcterms:W3CDTF">2022-03-04T20:52:22Z</dcterms:created>
  <dcterms:modified xsi:type="dcterms:W3CDTF">2022-03-31T11:21:32Z</dcterms:modified>
  <cp:category/>
</cp:coreProperties>
</file>